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aser Arabic Medium" charset="1" panose="00000600000000000000"/>
      <p:regular r:id="rId13"/>
    </p:embeddedFont>
    <p:embeddedFont>
      <p:font typeface="Baloo" charset="1" panose="03080902040302020200"/>
      <p:regular r:id="rId14"/>
    </p:embeddedFont>
    <p:embeddedFont>
      <p:font typeface="DM San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Resumo:</a:t>
            </a:r>
          </a:p>
          <a:p>
            <a:r>
              <a:rPr lang="en-US"/>
              <a:t>- Plataforma de gestão de agendamentos</a:t>
            </a:r>
          </a:p>
          <a:p>
            <a:r>
              <a:rPr lang="en-US"/>
              <a:t/>
            </a:r>
          </a:p>
          <a:p>
            <a:r>
              <a:rPr lang="en-US"/>
              <a:t>- Planos mensais atraentes</a:t>
            </a:r>
          </a:p>
          <a:p>
            <a:r>
              <a:rPr lang="en-US"/>
              <a:t/>
            </a:r>
          </a:p>
          <a:p>
            <a:r>
              <a:rPr lang="en-US"/>
              <a:t>- Recursos:</a:t>
            </a:r>
          </a:p>
          <a:p>
            <a:r>
              <a:rPr lang="en-US"/>
              <a:t>  * Processo de agendamento flexível e inteligente</a:t>
            </a:r>
          </a:p>
          <a:p>
            <a:r>
              <a:rPr lang="en-US"/>
              <a:t>  * Gestão de disponibilidade de funcionários</a:t>
            </a:r>
          </a:p>
          <a:p>
            <a:r>
              <a:rPr lang="en-US"/>
              <a:t>  * Geração de relatórios</a:t>
            </a:r>
          </a:p>
          <a:p>
            <a:r>
              <a:rPr lang="en-US"/>
              <a:t>  * Mecanismo de pesquisa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72764">
            <a:off x="8621470" y="-8932660"/>
            <a:ext cx="22389141" cy="20289046"/>
          </a:xfrm>
          <a:custGeom>
            <a:avLst/>
            <a:gdLst/>
            <a:ahLst/>
            <a:cxnLst/>
            <a:rect r="r" b="b" t="t" l="l"/>
            <a:pathLst>
              <a:path h="20289046" w="22389141">
                <a:moveTo>
                  <a:pt x="22389141" y="0"/>
                </a:moveTo>
                <a:lnTo>
                  <a:pt x="0" y="0"/>
                </a:lnTo>
                <a:lnTo>
                  <a:pt x="0" y="20289047"/>
                </a:lnTo>
                <a:lnTo>
                  <a:pt x="22389141" y="20289047"/>
                </a:lnTo>
                <a:lnTo>
                  <a:pt x="223891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1396" y="1076325"/>
            <a:ext cx="3288796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"/>
              </a:lnSpc>
            </a:pPr>
            <a:r>
              <a:rPr lang="en-US" b="true" sz="1800" spc="270">
                <a:solidFill>
                  <a:srgbClr val="98482E">
                    <a:alpha val="80000"/>
                  </a:srgbClr>
                </a:solidFill>
                <a:latin typeface="Montaser Arabic Medium"/>
                <a:ea typeface="Montaser Arabic Medium"/>
                <a:cs typeface="Montaser Arabic Medium"/>
                <a:sym typeface="Montaser Arabic Medium"/>
              </a:rPr>
              <a:t>AMOR E CARINHO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8521" y="9039606"/>
            <a:ext cx="4989108" cy="2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"/>
              </a:lnSpc>
            </a:pPr>
            <a:r>
              <a:rPr lang="en-US" b="true" sz="1800" spc="270">
                <a:solidFill>
                  <a:srgbClr val="98482E">
                    <a:alpha val="80000"/>
                  </a:srgbClr>
                </a:solidFill>
                <a:latin typeface="Montaser Arabic Medium"/>
                <a:ea typeface="Montaser Arabic Medium"/>
                <a:cs typeface="Montaser Arabic Medium"/>
                <a:sym typeface="Montaser Arabic Medium"/>
              </a:rPr>
              <a:t>CONHEÇA NOSSO PROJETO</a:t>
            </a:r>
          </a:p>
        </p:txBody>
      </p:sp>
      <p:sp>
        <p:nvSpPr>
          <p:cNvPr name="AutoShape 5" id="5"/>
          <p:cNvSpPr/>
          <p:nvPr/>
        </p:nvSpPr>
        <p:spPr>
          <a:xfrm>
            <a:off x="4235781" y="1152334"/>
            <a:ext cx="5051094" cy="9525"/>
          </a:xfrm>
          <a:prstGeom prst="line">
            <a:avLst/>
          </a:prstGeom>
          <a:ln cap="flat" w="19050">
            <a:solidFill>
              <a:srgbClr val="9848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5558850" y="9125140"/>
            <a:ext cx="3585150" cy="0"/>
          </a:xfrm>
          <a:prstGeom prst="line">
            <a:avLst/>
          </a:prstGeom>
          <a:ln cap="flat" w="19050">
            <a:solidFill>
              <a:srgbClr val="98482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43075" y="5985241"/>
            <a:ext cx="4647430" cy="1218893"/>
            <a:chOff x="0" y="0"/>
            <a:chExt cx="1224014" cy="321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4014" cy="321025"/>
            </a:xfrm>
            <a:custGeom>
              <a:avLst/>
              <a:gdLst/>
              <a:ahLst/>
              <a:cxnLst/>
              <a:rect r="r" b="b" t="t" l="l"/>
              <a:pathLst>
                <a:path h="321025" w="1224014">
                  <a:moveTo>
                    <a:pt x="83292" y="0"/>
                  </a:moveTo>
                  <a:lnTo>
                    <a:pt x="1140722" y="0"/>
                  </a:lnTo>
                  <a:cubicBezTo>
                    <a:pt x="1162812" y="0"/>
                    <a:pt x="1183998" y="8775"/>
                    <a:pt x="1199619" y="24396"/>
                  </a:cubicBezTo>
                  <a:cubicBezTo>
                    <a:pt x="1215239" y="40016"/>
                    <a:pt x="1224014" y="61202"/>
                    <a:pt x="1224014" y="83292"/>
                  </a:cubicBezTo>
                  <a:lnTo>
                    <a:pt x="1224014" y="237733"/>
                  </a:lnTo>
                  <a:cubicBezTo>
                    <a:pt x="1224014" y="283734"/>
                    <a:pt x="1186723" y="321025"/>
                    <a:pt x="1140722" y="321025"/>
                  </a:cubicBezTo>
                  <a:lnTo>
                    <a:pt x="83292" y="321025"/>
                  </a:lnTo>
                  <a:cubicBezTo>
                    <a:pt x="61202" y="321025"/>
                    <a:pt x="40016" y="312250"/>
                    <a:pt x="24396" y="296630"/>
                  </a:cubicBezTo>
                  <a:cubicBezTo>
                    <a:pt x="8775" y="281009"/>
                    <a:pt x="0" y="259823"/>
                    <a:pt x="0" y="237733"/>
                  </a:cubicBezTo>
                  <a:lnTo>
                    <a:pt x="0" y="83292"/>
                  </a:lnTo>
                  <a:cubicBezTo>
                    <a:pt x="0" y="37291"/>
                    <a:pt x="37291" y="0"/>
                    <a:pt x="83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98482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66675"/>
              <a:ext cx="1224014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91529" y="6440510"/>
            <a:ext cx="3269340" cy="39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b="true" sz="3200" spc="240">
                <a:solidFill>
                  <a:srgbClr val="98482E"/>
                </a:solidFill>
                <a:latin typeface="Montaser Arabic Medium"/>
                <a:ea typeface="Montaser Arabic Medium"/>
                <a:cs typeface="Montaser Arabic Medium"/>
                <a:sym typeface="Montaser Arabic Medium"/>
              </a:rPr>
              <a:t>CONHEÇA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065439" y="6136109"/>
            <a:ext cx="1031127" cy="917157"/>
            <a:chOff x="0" y="0"/>
            <a:chExt cx="360917" cy="321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0917" cy="321025"/>
            </a:xfrm>
            <a:custGeom>
              <a:avLst/>
              <a:gdLst/>
              <a:ahLst/>
              <a:cxnLst/>
              <a:rect r="r" b="b" t="t" l="l"/>
              <a:pathLst>
                <a:path h="321025" w="360917">
                  <a:moveTo>
                    <a:pt x="160513" y="0"/>
                  </a:moveTo>
                  <a:lnTo>
                    <a:pt x="200405" y="0"/>
                  </a:lnTo>
                  <a:cubicBezTo>
                    <a:pt x="242975" y="0"/>
                    <a:pt x="283802" y="16911"/>
                    <a:pt x="313904" y="47013"/>
                  </a:cubicBezTo>
                  <a:cubicBezTo>
                    <a:pt x="344006" y="77115"/>
                    <a:pt x="360917" y="117942"/>
                    <a:pt x="360917" y="160513"/>
                  </a:cubicBezTo>
                  <a:lnTo>
                    <a:pt x="360917" y="160513"/>
                  </a:lnTo>
                  <a:cubicBezTo>
                    <a:pt x="360917" y="249161"/>
                    <a:pt x="289053" y="321025"/>
                    <a:pt x="200405" y="321025"/>
                  </a:cubicBezTo>
                  <a:lnTo>
                    <a:pt x="160513" y="321025"/>
                  </a:lnTo>
                  <a:cubicBezTo>
                    <a:pt x="117942" y="321025"/>
                    <a:pt x="77115" y="304114"/>
                    <a:pt x="47013" y="274012"/>
                  </a:cubicBezTo>
                  <a:cubicBezTo>
                    <a:pt x="16911" y="243910"/>
                    <a:pt x="0" y="203083"/>
                    <a:pt x="0" y="160513"/>
                  </a:cubicBezTo>
                  <a:lnTo>
                    <a:pt x="0" y="160513"/>
                  </a:lnTo>
                  <a:cubicBezTo>
                    <a:pt x="0" y="117942"/>
                    <a:pt x="16911" y="77115"/>
                    <a:pt x="47013" y="47013"/>
                  </a:cubicBezTo>
                  <a:cubicBezTo>
                    <a:pt x="77115" y="16911"/>
                    <a:pt x="117942" y="0"/>
                    <a:pt x="160513" y="0"/>
                  </a:cubicBezTo>
                  <a:close/>
                </a:path>
              </a:pathLst>
            </a:custGeom>
            <a:solidFill>
              <a:srgbClr val="98482E"/>
            </a:solidFill>
            <a:ln w="57150" cap="rnd">
              <a:solidFill>
                <a:srgbClr val="98482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360917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17994" y="6430134"/>
            <a:ext cx="345068" cy="329108"/>
          </a:xfrm>
          <a:custGeom>
            <a:avLst/>
            <a:gdLst/>
            <a:ahLst/>
            <a:cxnLst/>
            <a:rect r="r" b="b" t="t" l="l"/>
            <a:pathLst>
              <a:path h="329108" w="345068">
                <a:moveTo>
                  <a:pt x="0" y="0"/>
                </a:moveTo>
                <a:lnTo>
                  <a:pt x="345068" y="0"/>
                </a:lnTo>
                <a:lnTo>
                  <a:pt x="345068" y="329108"/>
                </a:lnTo>
                <a:lnTo>
                  <a:pt x="0" y="32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9286893" y="656213"/>
            <a:ext cx="7824707" cy="8974575"/>
          </a:xfrm>
          <a:custGeom>
            <a:avLst/>
            <a:gdLst/>
            <a:ahLst/>
            <a:cxnLst/>
            <a:rect r="r" b="b" t="t" l="l"/>
            <a:pathLst>
              <a:path h="8974575" w="7824707">
                <a:moveTo>
                  <a:pt x="7824707" y="0"/>
                </a:moveTo>
                <a:lnTo>
                  <a:pt x="0" y="0"/>
                </a:lnTo>
                <a:lnTo>
                  <a:pt x="0" y="8974574"/>
                </a:lnTo>
                <a:lnTo>
                  <a:pt x="7824707" y="8974574"/>
                </a:lnTo>
                <a:lnTo>
                  <a:pt x="782470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429205"/>
            <a:ext cx="10074573" cy="223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80"/>
              </a:lnSpc>
            </a:pPr>
            <a:r>
              <a:rPr lang="en-US" sz="18000" spc="-900">
                <a:solidFill>
                  <a:srgbClr val="FCAD0B"/>
                </a:solidFill>
                <a:latin typeface="Baloo"/>
                <a:ea typeface="Baloo"/>
                <a:cs typeface="Baloo"/>
                <a:sym typeface="Baloo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8654" y="2890986"/>
            <a:ext cx="6041039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spc="-450">
                <a:solidFill>
                  <a:srgbClr val="635A4D"/>
                </a:solidFill>
                <a:latin typeface="Baloo"/>
                <a:ea typeface="Baloo"/>
                <a:cs typeface="Baloo"/>
                <a:sym typeface="Baloo"/>
              </a:rPr>
              <a:t>Pet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28028">
            <a:off x="-2122802" y="3669849"/>
            <a:ext cx="6303003" cy="5956338"/>
          </a:xfrm>
          <a:custGeom>
            <a:avLst/>
            <a:gdLst/>
            <a:ahLst/>
            <a:cxnLst/>
            <a:rect r="r" b="b" t="t" l="l"/>
            <a:pathLst>
              <a:path h="5956338" w="6303003">
                <a:moveTo>
                  <a:pt x="0" y="0"/>
                </a:moveTo>
                <a:lnTo>
                  <a:pt x="6303004" y="0"/>
                </a:lnTo>
                <a:lnTo>
                  <a:pt x="6303004" y="5956338"/>
                </a:lnTo>
                <a:lnTo>
                  <a:pt x="0" y="595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08164" y="3590958"/>
            <a:ext cx="3556122" cy="355612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2981" r="0" b="-298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339068" y="3590958"/>
            <a:ext cx="3556122" cy="355612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13529" t="-40597" r="-24407" b="-6647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3071990">
            <a:off x="14962069" y="5232978"/>
            <a:ext cx="5246743" cy="4958172"/>
          </a:xfrm>
          <a:custGeom>
            <a:avLst/>
            <a:gdLst/>
            <a:ahLst/>
            <a:cxnLst/>
            <a:rect r="r" b="b" t="t" l="l"/>
            <a:pathLst>
              <a:path h="4958172" w="5246743">
                <a:moveTo>
                  <a:pt x="0" y="0"/>
                </a:moveTo>
                <a:lnTo>
                  <a:pt x="5246743" y="0"/>
                </a:lnTo>
                <a:lnTo>
                  <a:pt x="5246743" y="4958172"/>
                </a:lnTo>
                <a:lnTo>
                  <a:pt x="0" y="4958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80965" y="3590958"/>
            <a:ext cx="3556122" cy="355612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08164" y="7260602"/>
            <a:ext cx="3556122" cy="1011173"/>
            <a:chOff x="0" y="0"/>
            <a:chExt cx="1128991" cy="321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8991" cy="321025"/>
            </a:xfrm>
            <a:custGeom>
              <a:avLst/>
              <a:gdLst/>
              <a:ahLst/>
              <a:cxnLst/>
              <a:rect r="r" b="b" t="t" l="l"/>
              <a:pathLst>
                <a:path h="321025" w="1128991">
                  <a:moveTo>
                    <a:pt x="54427" y="0"/>
                  </a:moveTo>
                  <a:lnTo>
                    <a:pt x="1074565" y="0"/>
                  </a:lnTo>
                  <a:cubicBezTo>
                    <a:pt x="1088999" y="0"/>
                    <a:pt x="1102843" y="5734"/>
                    <a:pt x="1113050" y="15941"/>
                  </a:cubicBezTo>
                  <a:cubicBezTo>
                    <a:pt x="1123257" y="26148"/>
                    <a:pt x="1128991" y="39992"/>
                    <a:pt x="1128991" y="54427"/>
                  </a:cubicBezTo>
                  <a:lnTo>
                    <a:pt x="1128991" y="266599"/>
                  </a:lnTo>
                  <a:cubicBezTo>
                    <a:pt x="1128991" y="296658"/>
                    <a:pt x="1104624" y="321025"/>
                    <a:pt x="1074565" y="321025"/>
                  </a:cubicBezTo>
                  <a:lnTo>
                    <a:pt x="54427" y="321025"/>
                  </a:lnTo>
                  <a:cubicBezTo>
                    <a:pt x="39992" y="321025"/>
                    <a:pt x="26148" y="315291"/>
                    <a:pt x="15941" y="305084"/>
                  </a:cubicBezTo>
                  <a:cubicBezTo>
                    <a:pt x="5734" y="294877"/>
                    <a:pt x="0" y="281034"/>
                    <a:pt x="0" y="266599"/>
                  </a:cubicBezTo>
                  <a:lnTo>
                    <a:pt x="0" y="54427"/>
                  </a:lnTo>
                  <a:cubicBezTo>
                    <a:pt x="0" y="39992"/>
                    <a:pt x="5734" y="26148"/>
                    <a:pt x="15941" y="15941"/>
                  </a:cubicBezTo>
                  <a:cubicBezTo>
                    <a:pt x="26148" y="5734"/>
                    <a:pt x="39992" y="0"/>
                    <a:pt x="54427" y="0"/>
                  </a:cubicBezTo>
                  <a:close/>
                </a:path>
              </a:pathLst>
            </a:custGeom>
            <a:solidFill>
              <a:srgbClr val="807666"/>
            </a:solidFill>
            <a:ln w="57150" cap="rnd">
              <a:solidFill>
                <a:srgbClr val="635A4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66675"/>
              <a:ext cx="1128991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44565" y="7260602"/>
            <a:ext cx="3556122" cy="1011173"/>
            <a:chOff x="0" y="0"/>
            <a:chExt cx="1128991" cy="321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8991" cy="321025"/>
            </a:xfrm>
            <a:custGeom>
              <a:avLst/>
              <a:gdLst/>
              <a:ahLst/>
              <a:cxnLst/>
              <a:rect r="r" b="b" t="t" l="l"/>
              <a:pathLst>
                <a:path h="321025" w="1128991">
                  <a:moveTo>
                    <a:pt x="54427" y="0"/>
                  </a:moveTo>
                  <a:lnTo>
                    <a:pt x="1074565" y="0"/>
                  </a:lnTo>
                  <a:cubicBezTo>
                    <a:pt x="1088999" y="0"/>
                    <a:pt x="1102843" y="5734"/>
                    <a:pt x="1113050" y="15941"/>
                  </a:cubicBezTo>
                  <a:cubicBezTo>
                    <a:pt x="1123257" y="26148"/>
                    <a:pt x="1128991" y="39992"/>
                    <a:pt x="1128991" y="54427"/>
                  </a:cubicBezTo>
                  <a:lnTo>
                    <a:pt x="1128991" y="266599"/>
                  </a:lnTo>
                  <a:cubicBezTo>
                    <a:pt x="1128991" y="296658"/>
                    <a:pt x="1104624" y="321025"/>
                    <a:pt x="1074565" y="321025"/>
                  </a:cubicBezTo>
                  <a:lnTo>
                    <a:pt x="54427" y="321025"/>
                  </a:lnTo>
                  <a:cubicBezTo>
                    <a:pt x="39992" y="321025"/>
                    <a:pt x="26148" y="315291"/>
                    <a:pt x="15941" y="305084"/>
                  </a:cubicBezTo>
                  <a:cubicBezTo>
                    <a:pt x="5734" y="294877"/>
                    <a:pt x="0" y="281034"/>
                    <a:pt x="0" y="266599"/>
                  </a:cubicBezTo>
                  <a:lnTo>
                    <a:pt x="0" y="54427"/>
                  </a:lnTo>
                  <a:cubicBezTo>
                    <a:pt x="0" y="39992"/>
                    <a:pt x="5734" y="26148"/>
                    <a:pt x="15941" y="15941"/>
                  </a:cubicBezTo>
                  <a:cubicBezTo>
                    <a:pt x="26148" y="5734"/>
                    <a:pt x="39992" y="0"/>
                    <a:pt x="54427" y="0"/>
                  </a:cubicBezTo>
                  <a:close/>
                </a:path>
              </a:pathLst>
            </a:custGeom>
            <a:solidFill>
              <a:srgbClr val="807666"/>
            </a:solidFill>
            <a:ln w="57150" cap="rnd">
              <a:solidFill>
                <a:srgbClr val="635A4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66675"/>
              <a:ext cx="1128991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80965" y="7260602"/>
            <a:ext cx="3556122" cy="1011173"/>
            <a:chOff x="0" y="0"/>
            <a:chExt cx="1128991" cy="3210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8991" cy="321025"/>
            </a:xfrm>
            <a:custGeom>
              <a:avLst/>
              <a:gdLst/>
              <a:ahLst/>
              <a:cxnLst/>
              <a:rect r="r" b="b" t="t" l="l"/>
              <a:pathLst>
                <a:path h="321025" w="1128991">
                  <a:moveTo>
                    <a:pt x="54427" y="0"/>
                  </a:moveTo>
                  <a:lnTo>
                    <a:pt x="1074565" y="0"/>
                  </a:lnTo>
                  <a:cubicBezTo>
                    <a:pt x="1088999" y="0"/>
                    <a:pt x="1102843" y="5734"/>
                    <a:pt x="1113050" y="15941"/>
                  </a:cubicBezTo>
                  <a:cubicBezTo>
                    <a:pt x="1123257" y="26148"/>
                    <a:pt x="1128991" y="39992"/>
                    <a:pt x="1128991" y="54427"/>
                  </a:cubicBezTo>
                  <a:lnTo>
                    <a:pt x="1128991" y="266599"/>
                  </a:lnTo>
                  <a:cubicBezTo>
                    <a:pt x="1128991" y="296658"/>
                    <a:pt x="1104624" y="321025"/>
                    <a:pt x="1074565" y="321025"/>
                  </a:cubicBezTo>
                  <a:lnTo>
                    <a:pt x="54427" y="321025"/>
                  </a:lnTo>
                  <a:cubicBezTo>
                    <a:pt x="39992" y="321025"/>
                    <a:pt x="26148" y="315291"/>
                    <a:pt x="15941" y="305084"/>
                  </a:cubicBezTo>
                  <a:cubicBezTo>
                    <a:pt x="5734" y="294877"/>
                    <a:pt x="0" y="281034"/>
                    <a:pt x="0" y="266599"/>
                  </a:cubicBezTo>
                  <a:lnTo>
                    <a:pt x="0" y="54427"/>
                  </a:lnTo>
                  <a:cubicBezTo>
                    <a:pt x="0" y="39992"/>
                    <a:pt x="5734" y="26148"/>
                    <a:pt x="15941" y="15941"/>
                  </a:cubicBezTo>
                  <a:cubicBezTo>
                    <a:pt x="26148" y="5734"/>
                    <a:pt x="39992" y="0"/>
                    <a:pt x="54427" y="0"/>
                  </a:cubicBezTo>
                  <a:close/>
                </a:path>
              </a:pathLst>
            </a:custGeom>
            <a:solidFill>
              <a:srgbClr val="807666"/>
            </a:solidFill>
            <a:ln w="57150" cap="rnd">
              <a:solidFill>
                <a:srgbClr val="635A4D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66675"/>
              <a:ext cx="1128991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418526" y="3590958"/>
            <a:ext cx="3556122" cy="355612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l="0" t="-7098" r="0" b="-3279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418526" y="7260602"/>
            <a:ext cx="3556122" cy="1011173"/>
            <a:chOff x="0" y="0"/>
            <a:chExt cx="1128991" cy="3210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8991" cy="321025"/>
            </a:xfrm>
            <a:custGeom>
              <a:avLst/>
              <a:gdLst/>
              <a:ahLst/>
              <a:cxnLst/>
              <a:rect r="r" b="b" t="t" l="l"/>
              <a:pathLst>
                <a:path h="321025" w="1128991">
                  <a:moveTo>
                    <a:pt x="54427" y="0"/>
                  </a:moveTo>
                  <a:lnTo>
                    <a:pt x="1074565" y="0"/>
                  </a:lnTo>
                  <a:cubicBezTo>
                    <a:pt x="1088999" y="0"/>
                    <a:pt x="1102843" y="5734"/>
                    <a:pt x="1113050" y="15941"/>
                  </a:cubicBezTo>
                  <a:cubicBezTo>
                    <a:pt x="1123257" y="26148"/>
                    <a:pt x="1128991" y="39992"/>
                    <a:pt x="1128991" y="54427"/>
                  </a:cubicBezTo>
                  <a:lnTo>
                    <a:pt x="1128991" y="266599"/>
                  </a:lnTo>
                  <a:cubicBezTo>
                    <a:pt x="1128991" y="296658"/>
                    <a:pt x="1104624" y="321025"/>
                    <a:pt x="1074565" y="321025"/>
                  </a:cubicBezTo>
                  <a:lnTo>
                    <a:pt x="54427" y="321025"/>
                  </a:lnTo>
                  <a:cubicBezTo>
                    <a:pt x="39992" y="321025"/>
                    <a:pt x="26148" y="315291"/>
                    <a:pt x="15941" y="305084"/>
                  </a:cubicBezTo>
                  <a:cubicBezTo>
                    <a:pt x="5734" y="294877"/>
                    <a:pt x="0" y="281034"/>
                    <a:pt x="0" y="266599"/>
                  </a:cubicBezTo>
                  <a:lnTo>
                    <a:pt x="0" y="54427"/>
                  </a:lnTo>
                  <a:cubicBezTo>
                    <a:pt x="0" y="39992"/>
                    <a:pt x="5734" y="26148"/>
                    <a:pt x="15941" y="15941"/>
                  </a:cubicBezTo>
                  <a:cubicBezTo>
                    <a:pt x="26148" y="5734"/>
                    <a:pt x="39992" y="0"/>
                    <a:pt x="54427" y="0"/>
                  </a:cubicBezTo>
                  <a:close/>
                </a:path>
              </a:pathLst>
            </a:custGeom>
            <a:solidFill>
              <a:srgbClr val="807666"/>
            </a:solidFill>
            <a:ln w="57150" cap="rnd">
              <a:solidFill>
                <a:srgbClr val="635A4D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66675"/>
              <a:ext cx="1128991" cy="25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696218" y="1723243"/>
            <a:ext cx="689556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-225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PetAgenda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3586" y="7595504"/>
            <a:ext cx="3105277" cy="44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spc="-82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Daniel Rodrigues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41105" y="7595504"/>
            <a:ext cx="3559581" cy="44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spc="-82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Castro Kaiser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80965" y="7595504"/>
            <a:ext cx="3559581" cy="44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spc="-82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Thiago Baiense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20255" y="7595504"/>
            <a:ext cx="3559581" cy="44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318" spc="-82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Matheus Miossi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96218" y="514350"/>
            <a:ext cx="689556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-225">
                <a:solidFill>
                  <a:srgbClr val="635A4D"/>
                </a:solidFill>
                <a:latin typeface="Baloo"/>
                <a:ea typeface="Baloo"/>
                <a:cs typeface="Baloo"/>
                <a:sym typeface="Baloo"/>
              </a:rPr>
              <a:t>Equipe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48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39397">
            <a:off x="8003406" y="-3282511"/>
            <a:ext cx="17334399" cy="16852023"/>
          </a:xfrm>
          <a:custGeom>
            <a:avLst/>
            <a:gdLst/>
            <a:ahLst/>
            <a:cxnLst/>
            <a:rect r="r" b="b" t="t" l="l"/>
            <a:pathLst>
              <a:path h="16852023" w="17334399">
                <a:moveTo>
                  <a:pt x="0" y="0"/>
                </a:moveTo>
                <a:lnTo>
                  <a:pt x="17334399" y="0"/>
                </a:lnTo>
                <a:lnTo>
                  <a:pt x="17334399" y="16852022"/>
                </a:lnTo>
                <a:lnTo>
                  <a:pt x="0" y="1685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97" t="-3160" r="-5842" b="-58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3987800"/>
            <a:ext cx="9111942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spc="-499">
                <a:solidFill>
                  <a:srgbClr val="C3C3C3"/>
                </a:solidFill>
                <a:latin typeface="Baloo"/>
                <a:ea typeface="Baloo"/>
                <a:cs typeface="Baloo"/>
                <a:sym typeface="Baloo"/>
              </a:rPr>
              <a:t>Conteúdo </a:t>
            </a:r>
            <a:r>
              <a:rPr lang="en-US" sz="9999" spc="-499">
                <a:solidFill>
                  <a:srgbClr val="BCAA86"/>
                </a:solidFill>
                <a:latin typeface="Baloo"/>
                <a:ea typeface="Baloo"/>
                <a:cs typeface="Baloo"/>
                <a:sym typeface="Baloo"/>
              </a:rPr>
              <a:t>da Apresentação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85487" y="4087813"/>
            <a:ext cx="533449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87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1. Introdução</a:t>
            </a:r>
          </a:p>
          <a:p>
            <a:pPr algn="l">
              <a:lnSpc>
                <a:spcPts val="4900"/>
              </a:lnSpc>
            </a:pPr>
            <a:r>
              <a:rPr lang="en-US" sz="3500" spc="-87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2. Desafios identificados</a:t>
            </a:r>
          </a:p>
          <a:p>
            <a:pPr algn="l">
              <a:lnSpc>
                <a:spcPts val="4900"/>
              </a:lnSpc>
            </a:pPr>
            <a:r>
              <a:rPr lang="en-US" sz="3500" spc="-87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3. Soluções propostas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922397">
            <a:off x="15784002" y="-453630"/>
            <a:ext cx="3331596" cy="3148358"/>
          </a:xfrm>
          <a:custGeom>
            <a:avLst/>
            <a:gdLst/>
            <a:ahLst/>
            <a:cxnLst/>
            <a:rect r="r" b="b" t="t" l="l"/>
            <a:pathLst>
              <a:path h="3148358" w="3331596">
                <a:moveTo>
                  <a:pt x="0" y="0"/>
                </a:moveTo>
                <a:lnTo>
                  <a:pt x="3331596" y="0"/>
                </a:lnTo>
                <a:lnTo>
                  <a:pt x="3331596" y="3148358"/>
                </a:lnTo>
                <a:lnTo>
                  <a:pt x="0" y="314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637098" y="7938367"/>
            <a:ext cx="3331596" cy="3148358"/>
          </a:xfrm>
          <a:custGeom>
            <a:avLst/>
            <a:gdLst/>
            <a:ahLst/>
            <a:cxnLst/>
            <a:rect r="r" b="b" t="t" l="l"/>
            <a:pathLst>
              <a:path h="3148358" w="3331596">
                <a:moveTo>
                  <a:pt x="0" y="0"/>
                </a:moveTo>
                <a:lnTo>
                  <a:pt x="3331596" y="0"/>
                </a:lnTo>
                <a:lnTo>
                  <a:pt x="3331596" y="3148358"/>
                </a:lnTo>
                <a:lnTo>
                  <a:pt x="0" y="314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66237">
            <a:off x="9826196" y="-1518340"/>
            <a:ext cx="14099132" cy="13323680"/>
          </a:xfrm>
          <a:custGeom>
            <a:avLst/>
            <a:gdLst/>
            <a:ahLst/>
            <a:cxnLst/>
            <a:rect r="r" b="b" t="t" l="l"/>
            <a:pathLst>
              <a:path h="13323680" w="14099132">
                <a:moveTo>
                  <a:pt x="0" y="0"/>
                </a:moveTo>
                <a:lnTo>
                  <a:pt x="14099132" y="0"/>
                </a:lnTo>
                <a:lnTo>
                  <a:pt x="14099132" y="13323680"/>
                </a:lnTo>
                <a:lnTo>
                  <a:pt x="0" y="1332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24759" y="1335209"/>
            <a:ext cx="4227957" cy="8229600"/>
          </a:xfrm>
          <a:custGeom>
            <a:avLst/>
            <a:gdLst/>
            <a:ahLst/>
            <a:cxnLst/>
            <a:rect r="r" b="b" t="t" l="l"/>
            <a:pathLst>
              <a:path h="8229600" w="4227957">
                <a:moveTo>
                  <a:pt x="0" y="0"/>
                </a:moveTo>
                <a:lnTo>
                  <a:pt x="4227957" y="0"/>
                </a:lnTo>
                <a:lnTo>
                  <a:pt x="42279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6313" y="1848290"/>
            <a:ext cx="6895563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spc="-499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6313" y="3026214"/>
            <a:ext cx="816914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635A4D"/>
                </a:solidFill>
                <a:latin typeface="DM Sans"/>
                <a:ea typeface="DM Sans"/>
                <a:cs typeface="DM Sans"/>
                <a:sym typeface="DM Sans"/>
              </a:rPr>
              <a:t>Com o grande crescimento do setor de serviços para animais de estimação, torna-se essencial a adoção de soluções tecnológicas que otimizem a centralização das informações de clientes, agendamentos e serviços prestados.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561" y="4552688"/>
            <a:ext cx="18881491" cy="5991554"/>
            <a:chOff x="0" y="0"/>
            <a:chExt cx="4972903" cy="1578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2903" cy="1578023"/>
            </a:xfrm>
            <a:custGeom>
              <a:avLst/>
              <a:gdLst/>
              <a:ahLst/>
              <a:cxnLst/>
              <a:rect r="r" b="b" t="t" l="l"/>
              <a:pathLst>
                <a:path h="1578023" w="4972903">
                  <a:moveTo>
                    <a:pt x="0" y="0"/>
                  </a:moveTo>
                  <a:lnTo>
                    <a:pt x="4972903" y="0"/>
                  </a:lnTo>
                  <a:lnTo>
                    <a:pt x="4972903" y="1578023"/>
                  </a:lnTo>
                  <a:lnTo>
                    <a:pt x="0" y="1578023"/>
                  </a:lnTo>
                  <a:close/>
                </a:path>
              </a:pathLst>
            </a:custGeom>
            <a:solidFill>
              <a:srgbClr val="9848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4972903" cy="1511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536437">
            <a:off x="-923250" y="6321248"/>
            <a:ext cx="2535311" cy="2395869"/>
          </a:xfrm>
          <a:custGeom>
            <a:avLst/>
            <a:gdLst/>
            <a:ahLst/>
            <a:cxnLst/>
            <a:rect r="r" b="b" t="t" l="l"/>
            <a:pathLst>
              <a:path h="2395869" w="2535311">
                <a:moveTo>
                  <a:pt x="0" y="0"/>
                </a:moveTo>
                <a:lnTo>
                  <a:pt x="2535311" y="0"/>
                </a:lnTo>
                <a:lnTo>
                  <a:pt x="2535311" y="2395869"/>
                </a:lnTo>
                <a:lnTo>
                  <a:pt x="0" y="2395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88802">
            <a:off x="374401" y="-851870"/>
            <a:ext cx="3427623" cy="3239103"/>
          </a:xfrm>
          <a:custGeom>
            <a:avLst/>
            <a:gdLst/>
            <a:ahLst/>
            <a:cxnLst/>
            <a:rect r="r" b="b" t="t" l="l"/>
            <a:pathLst>
              <a:path h="3239103" w="3427623">
                <a:moveTo>
                  <a:pt x="0" y="0"/>
                </a:moveTo>
                <a:lnTo>
                  <a:pt x="3427623" y="0"/>
                </a:lnTo>
                <a:lnTo>
                  <a:pt x="3427623" y="3239103"/>
                </a:lnTo>
                <a:lnTo>
                  <a:pt x="0" y="3239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9751">
            <a:off x="15633732" y="7953871"/>
            <a:ext cx="3086242" cy="2916498"/>
          </a:xfrm>
          <a:custGeom>
            <a:avLst/>
            <a:gdLst/>
            <a:ahLst/>
            <a:cxnLst/>
            <a:rect r="r" b="b" t="t" l="l"/>
            <a:pathLst>
              <a:path h="2916498" w="3086242">
                <a:moveTo>
                  <a:pt x="0" y="0"/>
                </a:moveTo>
                <a:lnTo>
                  <a:pt x="3086242" y="0"/>
                </a:lnTo>
                <a:lnTo>
                  <a:pt x="3086242" y="2916498"/>
                </a:lnTo>
                <a:lnTo>
                  <a:pt x="0" y="291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36519">
            <a:off x="16811709" y="2777749"/>
            <a:ext cx="2053626" cy="1940676"/>
          </a:xfrm>
          <a:custGeom>
            <a:avLst/>
            <a:gdLst/>
            <a:ahLst/>
            <a:cxnLst/>
            <a:rect r="r" b="b" t="t" l="l"/>
            <a:pathLst>
              <a:path h="1940676" w="2053626">
                <a:moveTo>
                  <a:pt x="0" y="0"/>
                </a:moveTo>
                <a:lnTo>
                  <a:pt x="2053626" y="0"/>
                </a:lnTo>
                <a:lnTo>
                  <a:pt x="2053626" y="1940676"/>
                </a:lnTo>
                <a:lnTo>
                  <a:pt x="0" y="194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617554">
            <a:off x="12981344" y="-493679"/>
            <a:ext cx="2476239" cy="2340046"/>
          </a:xfrm>
          <a:custGeom>
            <a:avLst/>
            <a:gdLst/>
            <a:ahLst/>
            <a:cxnLst/>
            <a:rect r="r" b="b" t="t" l="l"/>
            <a:pathLst>
              <a:path h="2340046" w="2476239">
                <a:moveTo>
                  <a:pt x="0" y="0"/>
                </a:moveTo>
                <a:lnTo>
                  <a:pt x="2476239" y="0"/>
                </a:lnTo>
                <a:lnTo>
                  <a:pt x="2476239" y="2340046"/>
                </a:lnTo>
                <a:lnTo>
                  <a:pt x="0" y="2340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45421">
            <a:off x="5928364" y="8935681"/>
            <a:ext cx="2094079" cy="1978904"/>
          </a:xfrm>
          <a:custGeom>
            <a:avLst/>
            <a:gdLst/>
            <a:ahLst/>
            <a:cxnLst/>
            <a:rect r="r" b="b" t="t" l="l"/>
            <a:pathLst>
              <a:path h="1978904" w="2094079">
                <a:moveTo>
                  <a:pt x="0" y="0"/>
                </a:moveTo>
                <a:lnTo>
                  <a:pt x="2094078" y="0"/>
                </a:lnTo>
                <a:lnTo>
                  <a:pt x="2094078" y="1978905"/>
                </a:lnTo>
                <a:lnTo>
                  <a:pt x="0" y="19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15686" y="1314450"/>
            <a:ext cx="7056628" cy="236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-499">
                <a:solidFill>
                  <a:srgbClr val="635A4D"/>
                </a:solidFill>
                <a:latin typeface="Baloo"/>
                <a:ea typeface="Baloo"/>
                <a:cs typeface="Baloo"/>
                <a:sym typeface="Baloo"/>
              </a:rPr>
              <a:t>Desafios</a:t>
            </a:r>
            <a:r>
              <a:rPr lang="en-US" sz="9999" spc="-49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9999" spc="-499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Identificados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04099" y="5596367"/>
            <a:ext cx="2256867" cy="2725456"/>
            <a:chOff x="0" y="0"/>
            <a:chExt cx="3009156" cy="36339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79383" y="0"/>
              <a:ext cx="1850390" cy="1979027"/>
            </a:xfrm>
            <a:custGeom>
              <a:avLst/>
              <a:gdLst/>
              <a:ahLst/>
              <a:cxnLst/>
              <a:rect r="r" b="b" t="t" l="l"/>
              <a:pathLst>
                <a:path h="1979027" w="1850390">
                  <a:moveTo>
                    <a:pt x="0" y="0"/>
                  </a:moveTo>
                  <a:lnTo>
                    <a:pt x="1850390" y="0"/>
                  </a:lnTo>
                  <a:lnTo>
                    <a:pt x="1850390" y="1979027"/>
                  </a:lnTo>
                  <a:lnTo>
                    <a:pt x="0" y="19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351242"/>
              <a:ext cx="3009156" cy="128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-199">
                  <a:solidFill>
                    <a:srgbClr val="C3C3C3"/>
                  </a:solidFill>
                  <a:latin typeface="Baloo"/>
                  <a:ea typeface="Baloo"/>
                  <a:cs typeface="Baloo"/>
                  <a:sym typeface="Baloo"/>
                </a:rPr>
                <a:t>Processos </a:t>
              </a:r>
              <a:r>
                <a:rPr lang="en-US" sz="3999" spc="-199">
                  <a:solidFill>
                    <a:srgbClr val="BCAA86"/>
                  </a:solidFill>
                  <a:latin typeface="Baloo"/>
                  <a:ea typeface="Baloo"/>
                  <a:cs typeface="Baloo"/>
                  <a:sym typeface="Baloo"/>
                </a:rPr>
                <a:t>Manuais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27034" y="5596367"/>
            <a:ext cx="2823192" cy="2725456"/>
            <a:chOff x="0" y="0"/>
            <a:chExt cx="3764256" cy="36339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39153" y="0"/>
              <a:ext cx="1885950" cy="1885950"/>
            </a:xfrm>
            <a:custGeom>
              <a:avLst/>
              <a:gdLst/>
              <a:ahLst/>
              <a:cxnLst/>
              <a:rect r="r" b="b" t="t" l="l"/>
              <a:pathLst>
                <a:path h="1885950" w="1885950">
                  <a:moveTo>
                    <a:pt x="0" y="0"/>
                  </a:moveTo>
                  <a:lnTo>
                    <a:pt x="1885950" y="0"/>
                  </a:lnTo>
                  <a:lnTo>
                    <a:pt x="1885950" y="1885950"/>
                  </a:lnTo>
                  <a:lnTo>
                    <a:pt x="0" y="188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351242"/>
              <a:ext cx="3764256" cy="128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-199">
                  <a:solidFill>
                    <a:srgbClr val="C3C3C3"/>
                  </a:solidFill>
                  <a:latin typeface="Baloo"/>
                  <a:ea typeface="Baloo"/>
                  <a:cs typeface="Baloo"/>
                  <a:sym typeface="Baloo"/>
                </a:rPr>
                <a:t>Ruídos de </a:t>
              </a:r>
              <a:r>
                <a:rPr lang="en-US" sz="3999" spc="-199">
                  <a:solidFill>
                    <a:srgbClr val="BCAA86"/>
                  </a:solidFill>
                  <a:latin typeface="Baloo"/>
                  <a:ea typeface="Baloo"/>
                  <a:cs typeface="Baloo"/>
                  <a:sym typeface="Baloo"/>
                </a:rPr>
                <a:t>comunicação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22991" y="5692844"/>
            <a:ext cx="4242018" cy="2628979"/>
            <a:chOff x="0" y="0"/>
            <a:chExt cx="5656024" cy="35053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2817" y="0"/>
              <a:ext cx="1850390" cy="1850390"/>
            </a:xfrm>
            <a:custGeom>
              <a:avLst/>
              <a:gdLst/>
              <a:ahLst/>
              <a:cxnLst/>
              <a:rect r="r" b="b" t="t" l="l"/>
              <a:pathLst>
                <a:path h="1850390" w="1850390">
                  <a:moveTo>
                    <a:pt x="0" y="0"/>
                  </a:moveTo>
                  <a:lnTo>
                    <a:pt x="1850390" y="0"/>
                  </a:lnTo>
                  <a:lnTo>
                    <a:pt x="1850390" y="1850390"/>
                  </a:lnTo>
                  <a:lnTo>
                    <a:pt x="0" y="1850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222605"/>
              <a:ext cx="5656024" cy="128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-199">
                  <a:solidFill>
                    <a:srgbClr val="C3C3C3"/>
                  </a:solidFill>
                  <a:latin typeface="Baloo"/>
                  <a:ea typeface="Baloo"/>
                  <a:cs typeface="Baloo"/>
                  <a:sym typeface="Baloo"/>
                </a:rPr>
                <a:t>Descentralização de </a:t>
              </a:r>
              <a:r>
                <a:rPr lang="en-US" sz="3999" spc="-199">
                  <a:solidFill>
                    <a:srgbClr val="BCAA86"/>
                  </a:solidFill>
                  <a:latin typeface="Baloo"/>
                  <a:ea typeface="Baloo"/>
                  <a:cs typeface="Baloo"/>
                  <a:sym typeface="Baloo"/>
                </a:rPr>
                <a:t>informações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942" y="4552688"/>
            <a:ext cx="18881491" cy="5991554"/>
            <a:chOff x="0" y="0"/>
            <a:chExt cx="4972903" cy="1578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2903" cy="1578023"/>
            </a:xfrm>
            <a:custGeom>
              <a:avLst/>
              <a:gdLst/>
              <a:ahLst/>
              <a:cxnLst/>
              <a:rect r="r" b="b" t="t" l="l"/>
              <a:pathLst>
                <a:path h="1578023" w="4972903">
                  <a:moveTo>
                    <a:pt x="0" y="0"/>
                  </a:moveTo>
                  <a:lnTo>
                    <a:pt x="4972903" y="0"/>
                  </a:lnTo>
                  <a:lnTo>
                    <a:pt x="4972903" y="1578023"/>
                  </a:lnTo>
                  <a:lnTo>
                    <a:pt x="0" y="1578023"/>
                  </a:lnTo>
                  <a:close/>
                </a:path>
              </a:pathLst>
            </a:custGeom>
            <a:solidFill>
              <a:srgbClr val="9848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4972903" cy="1511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536437">
            <a:off x="-923250" y="6321248"/>
            <a:ext cx="2535311" cy="2395869"/>
          </a:xfrm>
          <a:custGeom>
            <a:avLst/>
            <a:gdLst/>
            <a:ahLst/>
            <a:cxnLst/>
            <a:rect r="r" b="b" t="t" l="l"/>
            <a:pathLst>
              <a:path h="2395869" w="2535311">
                <a:moveTo>
                  <a:pt x="0" y="0"/>
                </a:moveTo>
                <a:lnTo>
                  <a:pt x="2535311" y="0"/>
                </a:lnTo>
                <a:lnTo>
                  <a:pt x="2535311" y="2395869"/>
                </a:lnTo>
                <a:lnTo>
                  <a:pt x="0" y="239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88802">
            <a:off x="374401" y="-851870"/>
            <a:ext cx="3427623" cy="3239103"/>
          </a:xfrm>
          <a:custGeom>
            <a:avLst/>
            <a:gdLst/>
            <a:ahLst/>
            <a:cxnLst/>
            <a:rect r="r" b="b" t="t" l="l"/>
            <a:pathLst>
              <a:path h="3239103" w="3427623">
                <a:moveTo>
                  <a:pt x="0" y="0"/>
                </a:moveTo>
                <a:lnTo>
                  <a:pt x="3427623" y="0"/>
                </a:lnTo>
                <a:lnTo>
                  <a:pt x="3427623" y="3239103"/>
                </a:lnTo>
                <a:lnTo>
                  <a:pt x="0" y="323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9751">
            <a:off x="15633732" y="7953871"/>
            <a:ext cx="3086242" cy="2916498"/>
          </a:xfrm>
          <a:custGeom>
            <a:avLst/>
            <a:gdLst/>
            <a:ahLst/>
            <a:cxnLst/>
            <a:rect r="r" b="b" t="t" l="l"/>
            <a:pathLst>
              <a:path h="2916498" w="3086242">
                <a:moveTo>
                  <a:pt x="0" y="0"/>
                </a:moveTo>
                <a:lnTo>
                  <a:pt x="3086242" y="0"/>
                </a:lnTo>
                <a:lnTo>
                  <a:pt x="3086242" y="2916498"/>
                </a:lnTo>
                <a:lnTo>
                  <a:pt x="0" y="2916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36519">
            <a:off x="16811709" y="2777749"/>
            <a:ext cx="2053626" cy="1940676"/>
          </a:xfrm>
          <a:custGeom>
            <a:avLst/>
            <a:gdLst/>
            <a:ahLst/>
            <a:cxnLst/>
            <a:rect r="r" b="b" t="t" l="l"/>
            <a:pathLst>
              <a:path h="1940676" w="2053626">
                <a:moveTo>
                  <a:pt x="0" y="0"/>
                </a:moveTo>
                <a:lnTo>
                  <a:pt x="2053626" y="0"/>
                </a:lnTo>
                <a:lnTo>
                  <a:pt x="2053626" y="1940676"/>
                </a:lnTo>
                <a:lnTo>
                  <a:pt x="0" y="194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617554">
            <a:off x="12981344" y="-493679"/>
            <a:ext cx="2476239" cy="2340046"/>
          </a:xfrm>
          <a:custGeom>
            <a:avLst/>
            <a:gdLst/>
            <a:ahLst/>
            <a:cxnLst/>
            <a:rect r="r" b="b" t="t" l="l"/>
            <a:pathLst>
              <a:path h="2340046" w="2476239">
                <a:moveTo>
                  <a:pt x="0" y="0"/>
                </a:moveTo>
                <a:lnTo>
                  <a:pt x="2476239" y="0"/>
                </a:lnTo>
                <a:lnTo>
                  <a:pt x="2476239" y="2340046"/>
                </a:lnTo>
                <a:lnTo>
                  <a:pt x="0" y="234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45421">
            <a:off x="5928364" y="8935681"/>
            <a:ext cx="2094079" cy="1978904"/>
          </a:xfrm>
          <a:custGeom>
            <a:avLst/>
            <a:gdLst/>
            <a:ahLst/>
            <a:cxnLst/>
            <a:rect r="r" b="b" t="t" l="l"/>
            <a:pathLst>
              <a:path h="1978904" w="2094079">
                <a:moveTo>
                  <a:pt x="0" y="0"/>
                </a:moveTo>
                <a:lnTo>
                  <a:pt x="2094078" y="0"/>
                </a:lnTo>
                <a:lnTo>
                  <a:pt x="2094078" y="1978905"/>
                </a:lnTo>
                <a:lnTo>
                  <a:pt x="0" y="197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28433" y="5596367"/>
            <a:ext cx="1486757" cy="1486757"/>
          </a:xfrm>
          <a:custGeom>
            <a:avLst/>
            <a:gdLst/>
            <a:ahLst/>
            <a:cxnLst/>
            <a:rect r="r" b="b" t="t" l="l"/>
            <a:pathLst>
              <a:path h="1486757" w="1486757">
                <a:moveTo>
                  <a:pt x="0" y="0"/>
                </a:moveTo>
                <a:lnTo>
                  <a:pt x="1486757" y="0"/>
                </a:lnTo>
                <a:lnTo>
                  <a:pt x="1486757" y="1486756"/>
                </a:lnTo>
                <a:lnTo>
                  <a:pt x="0" y="148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58706" y="5596367"/>
            <a:ext cx="1405047" cy="1405047"/>
          </a:xfrm>
          <a:custGeom>
            <a:avLst/>
            <a:gdLst/>
            <a:ahLst/>
            <a:cxnLst/>
            <a:rect r="r" b="b" t="t" l="l"/>
            <a:pathLst>
              <a:path h="1405047" w="1405047">
                <a:moveTo>
                  <a:pt x="0" y="0"/>
                </a:moveTo>
                <a:lnTo>
                  <a:pt x="1405047" y="0"/>
                </a:lnTo>
                <a:lnTo>
                  <a:pt x="1405047" y="1405047"/>
                </a:lnTo>
                <a:lnTo>
                  <a:pt x="0" y="14050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5593" y="5596367"/>
            <a:ext cx="1556813" cy="1486757"/>
          </a:xfrm>
          <a:custGeom>
            <a:avLst/>
            <a:gdLst/>
            <a:ahLst/>
            <a:cxnLst/>
            <a:rect r="r" b="b" t="t" l="l"/>
            <a:pathLst>
              <a:path h="1486757" w="1556813">
                <a:moveTo>
                  <a:pt x="0" y="0"/>
                </a:moveTo>
                <a:lnTo>
                  <a:pt x="1556814" y="0"/>
                </a:lnTo>
                <a:lnTo>
                  <a:pt x="1556814" y="1486756"/>
                </a:lnTo>
                <a:lnTo>
                  <a:pt x="0" y="1486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15686" y="1314450"/>
            <a:ext cx="7056628" cy="236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-499">
                <a:solidFill>
                  <a:srgbClr val="635A4D"/>
                </a:solidFill>
                <a:latin typeface="Baloo"/>
                <a:ea typeface="Baloo"/>
                <a:cs typeface="Baloo"/>
                <a:sym typeface="Baloo"/>
              </a:rPr>
              <a:t>Soluções </a:t>
            </a:r>
            <a:r>
              <a:rPr lang="en-US" sz="9999" spc="-499">
                <a:solidFill>
                  <a:srgbClr val="98482E"/>
                </a:solidFill>
                <a:latin typeface="Baloo"/>
                <a:ea typeface="Baloo"/>
                <a:cs typeface="Baloo"/>
                <a:sym typeface="Baloo"/>
              </a:rPr>
              <a:t>Propostas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51006" y="7388373"/>
            <a:ext cx="404161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spc="-199">
                <a:solidFill>
                  <a:srgbClr val="C3C3C3"/>
                </a:solidFill>
                <a:latin typeface="Baloo"/>
                <a:ea typeface="Baloo"/>
                <a:cs typeface="Baloo"/>
                <a:sym typeface="Baloo"/>
              </a:rPr>
              <a:t>Plataforma </a:t>
            </a:r>
            <a:r>
              <a:rPr lang="en-US" sz="3999" spc="-199">
                <a:solidFill>
                  <a:srgbClr val="BCAA86"/>
                </a:solidFill>
                <a:latin typeface="Baloo"/>
                <a:ea typeface="Baloo"/>
                <a:cs typeface="Baloo"/>
                <a:sym typeface="Baloo"/>
              </a:rPr>
              <a:t>de gestão inteligente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7106" y="7388373"/>
            <a:ext cx="368824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spc="-199">
                <a:solidFill>
                  <a:srgbClr val="BCAA86"/>
                </a:solidFill>
                <a:latin typeface="Baloo"/>
                <a:ea typeface="Baloo"/>
                <a:cs typeface="Baloo"/>
                <a:sym typeface="Baloo"/>
              </a:rPr>
              <a:t>Organização </a:t>
            </a:r>
            <a:r>
              <a:rPr lang="en-US" sz="3999" spc="-199">
                <a:solidFill>
                  <a:srgbClr val="C3C3C3"/>
                </a:solidFill>
                <a:latin typeface="Baloo"/>
                <a:ea typeface="Baloo"/>
                <a:cs typeface="Baloo"/>
                <a:sym typeface="Baloo"/>
              </a:rPr>
              <a:t> de Informações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5411" y="7388373"/>
            <a:ext cx="33771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spc="-199">
                <a:solidFill>
                  <a:srgbClr val="C3C3C3"/>
                </a:solidFill>
                <a:latin typeface="Baloo"/>
                <a:ea typeface="Baloo"/>
                <a:cs typeface="Baloo"/>
                <a:sym typeface="Baloo"/>
              </a:rPr>
              <a:t>Otimização dos </a:t>
            </a:r>
            <a:r>
              <a:rPr lang="en-US" sz="3999" spc="-199">
                <a:solidFill>
                  <a:srgbClr val="BCAA86"/>
                </a:solidFill>
                <a:latin typeface="Baloo"/>
                <a:ea typeface="Baloo"/>
                <a:cs typeface="Baloo"/>
                <a:sym typeface="Baloo"/>
              </a:rPr>
              <a:t>agendamentos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48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8201" y="4022725"/>
            <a:ext cx="8449250" cy="247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-499">
                <a:solidFill>
                  <a:srgbClr val="EFE1C9"/>
                </a:solidFill>
                <a:latin typeface="Baloo"/>
                <a:ea typeface="Baloo"/>
                <a:cs typeface="Baloo"/>
                <a:sym typeface="Baloo"/>
              </a:rPr>
              <a:t>Muito obrigado Pela atenção!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050668">
            <a:off x="7067464" y="-888900"/>
            <a:ext cx="2535311" cy="2395869"/>
          </a:xfrm>
          <a:custGeom>
            <a:avLst/>
            <a:gdLst/>
            <a:ahLst/>
            <a:cxnLst/>
            <a:rect r="r" b="b" t="t" l="l"/>
            <a:pathLst>
              <a:path h="2395869" w="2535311">
                <a:moveTo>
                  <a:pt x="0" y="0"/>
                </a:moveTo>
                <a:lnTo>
                  <a:pt x="2535311" y="0"/>
                </a:lnTo>
                <a:lnTo>
                  <a:pt x="2535311" y="2395869"/>
                </a:lnTo>
                <a:lnTo>
                  <a:pt x="0" y="2395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751">
            <a:off x="15633732" y="7953871"/>
            <a:ext cx="3086242" cy="2916498"/>
          </a:xfrm>
          <a:custGeom>
            <a:avLst/>
            <a:gdLst/>
            <a:ahLst/>
            <a:cxnLst/>
            <a:rect r="r" b="b" t="t" l="l"/>
            <a:pathLst>
              <a:path h="2916498" w="3086242">
                <a:moveTo>
                  <a:pt x="0" y="0"/>
                </a:moveTo>
                <a:lnTo>
                  <a:pt x="3086242" y="0"/>
                </a:lnTo>
                <a:lnTo>
                  <a:pt x="3086242" y="2916498"/>
                </a:lnTo>
                <a:lnTo>
                  <a:pt x="0" y="291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45421">
            <a:off x="7153017" y="8422668"/>
            <a:ext cx="2094079" cy="1978904"/>
          </a:xfrm>
          <a:custGeom>
            <a:avLst/>
            <a:gdLst/>
            <a:ahLst/>
            <a:cxnLst/>
            <a:rect r="r" b="b" t="t" l="l"/>
            <a:pathLst>
              <a:path h="1978904" w="2094079">
                <a:moveTo>
                  <a:pt x="0" y="0"/>
                </a:moveTo>
                <a:lnTo>
                  <a:pt x="2094079" y="0"/>
                </a:lnTo>
                <a:lnTo>
                  <a:pt x="2094079" y="1978904"/>
                </a:lnTo>
                <a:lnTo>
                  <a:pt x="0" y="197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0251" y="0"/>
            <a:ext cx="8020757" cy="10287000"/>
          </a:xfrm>
          <a:custGeom>
            <a:avLst/>
            <a:gdLst/>
            <a:ahLst/>
            <a:cxnLst/>
            <a:rect r="r" b="b" t="t" l="l"/>
            <a:pathLst>
              <a:path h="10287000" w="8020757">
                <a:moveTo>
                  <a:pt x="0" y="0"/>
                </a:moveTo>
                <a:lnTo>
                  <a:pt x="8020757" y="0"/>
                </a:lnTo>
                <a:lnTo>
                  <a:pt x="80207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522" t="0" r="-4652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22397">
            <a:off x="15784002" y="-453630"/>
            <a:ext cx="3331596" cy="3148358"/>
          </a:xfrm>
          <a:custGeom>
            <a:avLst/>
            <a:gdLst/>
            <a:ahLst/>
            <a:cxnLst/>
            <a:rect r="r" b="b" t="t" l="l"/>
            <a:pathLst>
              <a:path h="3148358" w="3331596">
                <a:moveTo>
                  <a:pt x="0" y="0"/>
                </a:moveTo>
                <a:lnTo>
                  <a:pt x="3331596" y="0"/>
                </a:lnTo>
                <a:lnTo>
                  <a:pt x="3331596" y="3148358"/>
                </a:lnTo>
                <a:lnTo>
                  <a:pt x="0" y="314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DAGhvwnMLPg</dc:identifier>
  <dcterms:modified xsi:type="dcterms:W3CDTF">2011-08-01T06:04:30Z</dcterms:modified>
  <cp:revision>1</cp:revision>
  <dc:title>PetAgenda - Apresentação Inicial</dc:title>
</cp:coreProperties>
</file>